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82" r:id="rId4"/>
    <p:sldId id="280" r:id="rId5"/>
    <p:sldId id="260" r:id="rId6"/>
    <p:sldId id="279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452" y="1122363"/>
            <a:ext cx="6751097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52" y="3602038"/>
            <a:ext cx="67510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627459" y="73524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93467" y="297209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4195899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298987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772161"/>
            <a:ext cx="247421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4195899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98987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72160"/>
            <a:ext cx="2475252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4195899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298987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772162"/>
            <a:ext cx="2470694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354" y="2088320"/>
            <a:ext cx="36593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1502" y="2088320"/>
            <a:ext cx="364916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447330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3" y="758881"/>
            <a:ext cx="2441517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2971800"/>
            <a:ext cx="4451213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2020. 03. 30.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Helyi</a:t>
            </a:r>
            <a:r>
              <a:rPr lang="en-US" dirty="0"/>
              <a:t> </a:t>
            </a:r>
            <a:r>
              <a:rPr lang="hu-HU" dirty="0"/>
              <a:t>Önkormányzatok</a:t>
            </a:r>
            <a:endParaRPr lang="ro-RO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/>
              <a:t>drd</a:t>
            </a:r>
            <a:r>
              <a:rPr lang="hu-HU" dirty="0"/>
              <a:t>. Szabadi Ernő - Loránd</a:t>
            </a:r>
            <a:endParaRPr lang="ro-R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41A169-5572-4D95-870A-15ADCE629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reflexió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83B956-6D9E-4B7D-A48A-3476EC3975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Tapasztalatok </a:t>
            </a:r>
            <a:r>
              <a:rPr lang="hu-HU" dirty="0" smtClean="0"/>
              <a:t>megbeszélése a </a:t>
            </a:r>
            <a:r>
              <a:rPr lang="hu-HU" dirty="0"/>
              <a:t>feladatok </a:t>
            </a:r>
            <a:r>
              <a:rPr lang="hu-HU" dirty="0" smtClean="0"/>
              <a:t>teljesítését illetően</a:t>
            </a:r>
            <a:r>
              <a:rPr lang="en-US" dirty="0" smtClean="0"/>
              <a:t>;</a:t>
            </a:r>
            <a:endParaRPr lang="hu-HU" dirty="0"/>
          </a:p>
          <a:p>
            <a:r>
              <a:rPr lang="hu-HU" dirty="0"/>
              <a:t>A gyakorlati teendőkkel, tevékenységekkel kapcsolatos kérdések, nehézségek megfogalmazása, </a:t>
            </a:r>
            <a:r>
              <a:rPr lang="hu-HU" dirty="0" smtClean="0"/>
              <a:t>megbeszélése személyre szabottan.</a:t>
            </a:r>
            <a:endParaRPr lang="hu-HU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5D2223CC-C389-4A03-AF33-B22A83408C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266" y="2204864"/>
            <a:ext cx="4224469" cy="3168352"/>
          </a:xfrm>
        </p:spPr>
      </p:pic>
    </p:spTree>
    <p:extLst>
      <p:ext uri="{BB962C8B-B14F-4D97-AF65-F5344CB8AC3E}">
        <p14:creationId xmlns:p14="http://schemas.microsoft.com/office/powerpoint/2010/main" val="336944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202C9A-E530-43D6-9107-5CFCED18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Követelmények (Miértek?)</a:t>
            </a:r>
            <a:endParaRPr lang="ro-R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94A55D8E-A325-4FFE-B7D3-B7ECF6A87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4"/>
            <a:ext cx="7919102" cy="4213256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A román </a:t>
            </a:r>
            <a:r>
              <a:rPr lang="hu-HU" dirty="0" smtClean="0"/>
              <a:t>közigazgatási és jogi </a:t>
            </a:r>
            <a:r>
              <a:rPr lang="hu-HU" dirty="0"/>
              <a:t>nyelvezet, szövegértés elmélyítése</a:t>
            </a:r>
            <a:r>
              <a:rPr lang="en-US" dirty="0"/>
              <a:t>;</a:t>
            </a:r>
            <a:endParaRPr lang="hu-HU" dirty="0"/>
          </a:p>
          <a:p>
            <a:r>
              <a:rPr lang="hu-HU" dirty="0"/>
              <a:t>A jogszabályok értelmezése és a megértett mondandó, információ lényegének elmagyarázása, illetve a továbbadásának készsége</a:t>
            </a:r>
            <a:r>
              <a:rPr lang="en-US" dirty="0"/>
              <a:t>;</a:t>
            </a:r>
            <a:endParaRPr lang="hu-HU" dirty="0"/>
          </a:p>
          <a:p>
            <a:r>
              <a:rPr lang="hu-HU" dirty="0"/>
              <a:t>Az elméletre alapuló gyakorlati tevékenységek kötelező elvégzése, számonkérése</a:t>
            </a:r>
            <a:r>
              <a:rPr lang="en-US" dirty="0"/>
              <a:t>;</a:t>
            </a:r>
            <a:endParaRPr lang="hu-HU" dirty="0"/>
          </a:p>
          <a:p>
            <a:r>
              <a:rPr lang="hu-HU" dirty="0" smtClean="0"/>
              <a:t>A román és magyar nyelv megfelelő használata (szóban és írásban), illetve a szövegszerkesztés megfelelő alkalmazása</a:t>
            </a:r>
            <a:r>
              <a:rPr lang="en-US" dirty="0" smtClean="0"/>
              <a:t>;</a:t>
            </a:r>
            <a:endParaRPr lang="hu-HU" dirty="0" smtClean="0"/>
          </a:p>
          <a:p>
            <a:r>
              <a:rPr lang="hu-HU" dirty="0" smtClean="0"/>
              <a:t>A kollégáktól (csoporttársaktól) </a:t>
            </a:r>
            <a:r>
              <a:rPr lang="hu-HU" dirty="0"/>
              <a:t>való folytonos tanulás (a környezetünk feltérképezése, a szaktudás több irányból való begyűjtése stb.)</a:t>
            </a:r>
            <a:r>
              <a:rPr lang="en-US" dirty="0"/>
              <a:t>;</a:t>
            </a:r>
            <a:endParaRPr lang="hu-HU" dirty="0"/>
          </a:p>
          <a:p>
            <a:pPr algn="just"/>
            <a:r>
              <a:rPr lang="hu-HU" dirty="0"/>
              <a:t>A tantárgy folytonossága (ne egy órában gondolkodjatok, hanem egy hosszabb folyamatban, amely során megtanuljuk a gyakorlati eljárásokat, illetve amely során ezeket a gyakorlatban is elvégezzük</a:t>
            </a:r>
            <a:r>
              <a:rPr lang="hu-HU" dirty="0" smtClean="0"/>
              <a:t>)</a:t>
            </a:r>
            <a:r>
              <a:rPr lang="en-US" dirty="0" smtClean="0"/>
              <a:t>;</a:t>
            </a:r>
            <a:endParaRPr lang="hu-HU" dirty="0" smtClean="0"/>
          </a:p>
          <a:p>
            <a:pPr algn="just"/>
            <a:r>
              <a:rPr lang="hu-HU" dirty="0" smtClean="0"/>
              <a:t>Tudatos készülés, fejlődés, de alapvetően életszemlélet.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8885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Berecz András</a:t>
            </a:r>
            <a:endParaRPr lang="ro-R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feladatok</a:t>
            </a:r>
            <a:endParaRPr lang="ro-RO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685346" y="2096064"/>
            <a:ext cx="7919102" cy="435727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hu-HU" dirty="0" smtClean="0">
                <a:solidFill>
                  <a:srgbClr val="FF0000"/>
                </a:solidFill>
              </a:rPr>
              <a:t>öltsétek ki az általam elküldött személyes adatvédelmi nyilatkozatot.</a:t>
            </a:r>
          </a:p>
          <a:p>
            <a:r>
              <a:rPr lang="hu-HU" dirty="0" smtClean="0"/>
              <a:t>Az európai unió határain belül (de nem csak) szinte minden szakterületen kötelező ezen eljárásnak az ismerete és alkalmazása:</a:t>
            </a:r>
          </a:p>
          <a:p>
            <a:pPr lvl="1"/>
            <a:r>
              <a:rPr lang="hu-HU" dirty="0" smtClean="0"/>
              <a:t>Szabadon meg kell tudni fogalmazni egy hasonló nyilatkozatot (ez esetben én megfogalmaztam egyet a „versenyvizsgára beadott” dossziéra, illetve ennek a tartalmára utalva)</a:t>
            </a:r>
            <a:r>
              <a:rPr lang="en-US" dirty="0" smtClean="0"/>
              <a:t>;</a:t>
            </a:r>
            <a:endParaRPr lang="hu-HU" dirty="0" smtClean="0"/>
          </a:p>
          <a:p>
            <a:pPr lvl="1"/>
            <a:r>
              <a:rPr lang="hu-HU" dirty="0" smtClean="0"/>
              <a:t>Kötelezően ismerni kell a jogszabályt, amire hivatkozni szükséges (megtaláljátok a melléklet szövegében)</a:t>
            </a:r>
            <a:r>
              <a:rPr lang="en-US" dirty="0" smtClean="0"/>
              <a:t>;</a:t>
            </a:r>
            <a:endParaRPr lang="hu-HU" dirty="0" smtClean="0"/>
          </a:p>
          <a:p>
            <a:pPr lvl="1"/>
            <a:r>
              <a:rPr lang="hu-HU" dirty="0" smtClean="0"/>
              <a:t>Nem utolsó sorban szükséges ismerni ennek a kitöltésének módját (amely nagyon egyszerű, mert a szóban forgó személy nevét, személyi igazolvány számát - ennek kiállítási dátumát, a lakcímét és aláírását tartalmazza).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  <a:endParaRPr lang="ro-RO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hu-HU" dirty="0" err="1"/>
              <a:t>zerno</a:t>
            </a:r>
            <a:r>
              <a:rPr lang="en-US" dirty="0"/>
              <a:t>@</a:t>
            </a:r>
            <a:r>
              <a:rPr lang="en-US" dirty="0" err="1"/>
              <a:t>ms.sapientia.ro</a:t>
            </a:r>
            <a:endParaRPr lang="ro-R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TF00001222</Template>
  <TotalTime>683</TotalTime>
  <Words>272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Helyi Önkormányzatok</vt:lpstr>
      <vt:lpstr>reflexió</vt:lpstr>
      <vt:lpstr>Követelmények (Miértek?)</vt:lpstr>
      <vt:lpstr>Berecz András</vt:lpstr>
      <vt:lpstr>feladatok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190</cp:revision>
  <dcterms:created xsi:type="dcterms:W3CDTF">2019-01-31T16:24:16Z</dcterms:created>
  <dcterms:modified xsi:type="dcterms:W3CDTF">2020-03-30T16:35:45Z</dcterms:modified>
</cp:coreProperties>
</file>